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</p:sldIdLst>
  <p:sldSz cx="12192000" cy="6858000"/>
  <p:notesSz cx="9309100" cy="7053263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3236F"/>
    <a:srgbClr val="523C56"/>
    <a:srgbClr val="895991"/>
    <a:srgbClr val="9874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93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dirty="0">
                <a:solidFill>
                  <a:srgbClr val="523C56"/>
                </a:solidFill>
              </a:rPr>
              <a:t>ESTADÍSTICA</a:t>
            </a:r>
            <a:r>
              <a:rPr lang="es-MX" baseline="0" dirty="0">
                <a:solidFill>
                  <a:srgbClr val="523C56"/>
                </a:solidFill>
              </a:rPr>
              <a:t> DE CUMPLIMIENTO TRIMESTRAL</a:t>
            </a:r>
            <a:endParaRPr lang="es-MX" dirty="0">
              <a:solidFill>
                <a:srgbClr val="523C56"/>
              </a:solidFill>
            </a:endParaRPr>
          </a:p>
        </c:rich>
      </c:tx>
      <c:layout>
        <c:manualLayout>
          <c:xMode val="edge"/>
          <c:yMode val="edge"/>
          <c:x val="0.28824563476191356"/>
          <c:y val="3.508994162019888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>
        <c:manualLayout>
          <c:layoutTarget val="inner"/>
          <c:xMode val="edge"/>
          <c:yMode val="edge"/>
          <c:x val="4.3142658272352141E-2"/>
          <c:y val="0.18634119240339961"/>
          <c:w val="0.94360066368794715"/>
          <c:h val="0.6647405809755132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1ER TRIMESTRE</c:v>
                </c:pt>
              </c:strCache>
            </c:strRef>
          </c:tx>
          <c:spPr>
            <a:solidFill>
              <a:srgbClr val="523C5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Hoja1!$A$2:$A$7</c:f>
              <c:numCache>
                <c:formatCode>General</c:formatCode>
                <c:ptCount val="6"/>
                <c:pt idx="0">
                  <c:v>2024</c:v>
                </c:pt>
                <c:pt idx="1">
                  <c:v>2023</c:v>
                </c:pt>
                <c:pt idx="2">
                  <c:v>2022</c:v>
                </c:pt>
                <c:pt idx="3">
                  <c:v>2021</c:v>
                </c:pt>
                <c:pt idx="4">
                  <c:v>2020</c:v>
                </c:pt>
                <c:pt idx="5">
                  <c:v>2019</c:v>
                </c:pt>
              </c:numCache>
            </c:numRef>
          </c:cat>
          <c:val>
            <c:numRef>
              <c:f>Hoja1!$B$2:$B$7</c:f>
              <c:numCache>
                <c:formatCode>General</c:formatCode>
                <c:ptCount val="6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72A-4D5D-8379-E6C060DBA77B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2DO TRIMESTRE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Hoja1!$A$2:$A$7</c:f>
              <c:numCache>
                <c:formatCode>General</c:formatCode>
                <c:ptCount val="6"/>
                <c:pt idx="0">
                  <c:v>2024</c:v>
                </c:pt>
                <c:pt idx="1">
                  <c:v>2023</c:v>
                </c:pt>
                <c:pt idx="2">
                  <c:v>2022</c:v>
                </c:pt>
                <c:pt idx="3">
                  <c:v>2021</c:v>
                </c:pt>
                <c:pt idx="4">
                  <c:v>2020</c:v>
                </c:pt>
                <c:pt idx="5">
                  <c:v>2019</c:v>
                </c:pt>
              </c:numCache>
            </c:numRef>
          </c:cat>
          <c:val>
            <c:numRef>
              <c:f>Hoja1!$C$2:$C$7</c:f>
              <c:numCache>
                <c:formatCode>General</c:formatCode>
                <c:ptCount val="6"/>
                <c:pt idx="0">
                  <c:v>100</c:v>
                </c:pt>
                <c:pt idx="1">
                  <c:v>100</c:v>
                </c:pt>
                <c:pt idx="2">
                  <c:v>98.68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72A-4D5D-8379-E6C060DBA77B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3ER TRIMESTE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Hoja1!$A$2:$A$7</c:f>
              <c:numCache>
                <c:formatCode>General</c:formatCode>
                <c:ptCount val="6"/>
                <c:pt idx="0">
                  <c:v>2024</c:v>
                </c:pt>
                <c:pt idx="1">
                  <c:v>2023</c:v>
                </c:pt>
                <c:pt idx="2">
                  <c:v>2022</c:v>
                </c:pt>
                <c:pt idx="3">
                  <c:v>2021</c:v>
                </c:pt>
                <c:pt idx="4">
                  <c:v>2020</c:v>
                </c:pt>
                <c:pt idx="5">
                  <c:v>2019</c:v>
                </c:pt>
              </c:numCache>
            </c:numRef>
          </c:cat>
          <c:val>
            <c:numRef>
              <c:f>Hoja1!$D$2:$D$7</c:f>
              <c:numCache>
                <c:formatCode>General</c:formatCode>
                <c:ptCount val="6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99.33</c:v>
                </c:pt>
                <c:pt idx="4">
                  <c:v>100</c:v>
                </c:pt>
                <c:pt idx="5">
                  <c:v>99.33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72A-4D5D-8379-E6C060DBA77B}"/>
            </c:ext>
          </c:extLst>
        </c:ser>
        <c:ser>
          <c:idx val="3"/>
          <c:order val="3"/>
          <c:tx>
            <c:strRef>
              <c:f>Hoja1!$E$1</c:f>
              <c:strCache>
                <c:ptCount val="1"/>
                <c:pt idx="0">
                  <c:v>4TO TRIMESTRE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Hoja1!$A$2:$A$7</c:f>
              <c:numCache>
                <c:formatCode>General</c:formatCode>
                <c:ptCount val="6"/>
                <c:pt idx="0">
                  <c:v>2024</c:v>
                </c:pt>
                <c:pt idx="1">
                  <c:v>2023</c:v>
                </c:pt>
                <c:pt idx="2">
                  <c:v>2022</c:v>
                </c:pt>
                <c:pt idx="3">
                  <c:v>2021</c:v>
                </c:pt>
                <c:pt idx="4">
                  <c:v>2020</c:v>
                </c:pt>
                <c:pt idx="5">
                  <c:v>2019</c:v>
                </c:pt>
              </c:numCache>
            </c:numRef>
          </c:cat>
          <c:val>
            <c:numRef>
              <c:f>Hoja1!$E$2:$E$7</c:f>
              <c:numCache>
                <c:formatCode>General</c:formatCode>
                <c:ptCount val="6"/>
                <c:pt idx="0">
                  <c:v>100</c:v>
                </c:pt>
                <c:pt idx="1">
                  <c:v>99.34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072A-4D5D-8379-E6C060DBA77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69788824"/>
        <c:axId val="469793088"/>
      </c:barChart>
      <c:catAx>
        <c:axId val="4697888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469793088"/>
        <c:crosses val="autoZero"/>
        <c:auto val="1"/>
        <c:lblAlgn val="ctr"/>
        <c:lblOffset val="100"/>
        <c:noMultiLvlLbl val="0"/>
      </c:catAx>
      <c:valAx>
        <c:axId val="469793088"/>
        <c:scaling>
          <c:orientation val="minMax"/>
          <c:max val="100"/>
          <c:min val="9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4697888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54DAA2-7E0C-426C-BA00-1CBED2F78C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6742F6D-4B19-435D-9CAC-EA75372542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CBBC410-712E-4850-843A-CA5DCFDABF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A477D-927A-4363-817C-14AD50191DAE}" type="datetimeFigureOut">
              <a:rPr lang="es-MX" smtClean="0"/>
              <a:t>30/04/2025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CA6CA99-24B7-4233-BB9C-902D44BEDF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354D063-565A-401C-B608-A01CC8BC7F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33ED3-C318-4FF5-BA4C-389AA808286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6544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2B52C0-278A-49AC-B8AF-407FCEB16C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FE283FE-84F3-4DEB-A260-FC58BEB7CE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7B782D0-E515-437C-BD49-DECD3B3D82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A477D-927A-4363-817C-14AD50191DAE}" type="datetimeFigureOut">
              <a:rPr lang="es-MX" smtClean="0"/>
              <a:t>30/04/2025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C9D4CE5-423D-4C53-A7F9-960669385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ECBD0D1-45EB-4399-BA11-EAE59BDE2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33ED3-C318-4FF5-BA4C-389AA808286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05526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F17D69A-C973-479F-A1DF-AC12ADD1171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811D61A-4C33-4111-A997-1D059B3176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B61D8DE-73B5-4BE5-950F-E48A1DC9B9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A477D-927A-4363-817C-14AD50191DAE}" type="datetimeFigureOut">
              <a:rPr lang="es-MX" smtClean="0"/>
              <a:t>30/04/2025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DED1D65-9167-40CD-BA90-B24C7C32B5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D903F36-56FD-4D41-AED3-007BD092C5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33ED3-C318-4FF5-BA4C-389AA808286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2668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7DAAF4-95C6-4D2B-8C22-BAB8051310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7C55CCF-3311-4AB4-B47F-B7FCAACB33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05E527E-A9BD-4AA8-846A-234E65B916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A477D-927A-4363-817C-14AD50191DAE}" type="datetimeFigureOut">
              <a:rPr lang="es-MX" smtClean="0"/>
              <a:t>30/04/2025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5EC7239-CD23-468F-B678-62CA26DAED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754CABE-6C68-4BFF-9ACE-8374952D1B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33ED3-C318-4FF5-BA4C-389AA808286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86987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4857E4E-3729-4AF9-AA44-77C7F20A00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2461A0C-632C-460F-9D2C-D26FCA60EC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794CDB4-E740-490B-8F6C-0AD15B9CCC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A477D-927A-4363-817C-14AD50191DAE}" type="datetimeFigureOut">
              <a:rPr lang="es-MX" smtClean="0"/>
              <a:t>30/04/2025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3A770A7-81D7-443D-BEDB-FB859524F7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252E68E-AAD8-4E0B-AD76-04DD034FC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33ED3-C318-4FF5-BA4C-389AA808286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46556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222B4E5-758C-4475-87A5-CA6113B299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D19417B-7145-4AE4-83E3-21D1831335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02E7699-D3F8-4FED-9891-AA087629AB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C878541-0AEF-4908-970E-7BB9BD8B8C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A477D-927A-4363-817C-14AD50191DAE}" type="datetimeFigureOut">
              <a:rPr lang="es-MX" smtClean="0"/>
              <a:t>30/04/2025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9FE184A-1ACC-4A4C-9A67-659221EC20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D48A765-238E-402F-955A-8F331E73C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33ED3-C318-4FF5-BA4C-389AA808286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60420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ED1EFA-6D55-414E-9F01-BD09E57EFB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FC048E8-AFD6-44E8-ADFF-5DE83E1A82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18670B5-ED98-4622-8520-D57E3AEF9F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43CA242-06F4-436B-A24E-1AD478D037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F95AD92B-F6D9-49B5-9658-A4B19B5D32B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C6FAF548-1ADD-4D69-AD73-D387B368F0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A477D-927A-4363-817C-14AD50191DAE}" type="datetimeFigureOut">
              <a:rPr lang="es-MX" smtClean="0"/>
              <a:t>30/04/2025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4F70B0E0-D5C3-4BEE-9006-F9AF564D3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C825BE90-75B4-4981-82AC-1E3C7641A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33ED3-C318-4FF5-BA4C-389AA808286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64654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9F74AB-BB0E-4822-979A-3B057F420B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F233CA5E-04B7-4C3F-95CD-3BC5AB1E4B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A477D-927A-4363-817C-14AD50191DAE}" type="datetimeFigureOut">
              <a:rPr lang="es-MX" smtClean="0"/>
              <a:t>30/04/2025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EF06773-47A3-4ABC-A49D-8686DE091D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C012E4C-D01B-4720-99D9-BC1833536C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33ED3-C318-4FF5-BA4C-389AA808286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66012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ADCDCACF-E869-48E2-972F-4D6538E991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A477D-927A-4363-817C-14AD50191DAE}" type="datetimeFigureOut">
              <a:rPr lang="es-MX" smtClean="0"/>
              <a:t>30/04/2025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F132DFFA-710A-43DA-9C2A-4F6BFDA47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97F2E11F-70C9-4493-9B1D-D09977B78C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33ED3-C318-4FF5-BA4C-389AA808286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21721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DB042E-27C1-44CF-A670-2538A3BF9C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E82E313-98B4-488D-85A4-0A38827540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7D20F95-43B4-4360-888B-12DC3DC261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964DEC2-1484-4951-818A-5FF716F753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A477D-927A-4363-817C-14AD50191DAE}" type="datetimeFigureOut">
              <a:rPr lang="es-MX" smtClean="0"/>
              <a:t>30/04/2025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7AF1528-3CAA-4346-8968-6731B0530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B825DC8-F2C9-4689-ABA6-47723DAAE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33ED3-C318-4FF5-BA4C-389AA808286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10016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B536D66-288F-473F-8BCC-A29748D35A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9DD60D3-C344-45BD-BDCA-77B2412DFDB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1C885B0-C7ED-4330-A6DF-AE4A8ECA26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CA805A6-0AD7-4588-9CCE-66EB6BD5B8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A477D-927A-4363-817C-14AD50191DAE}" type="datetimeFigureOut">
              <a:rPr lang="es-MX" smtClean="0"/>
              <a:t>30/04/2025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60D2F10-6EFD-4DF8-827F-9FA4F6D37B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93E0BF4-BDEF-4E4E-BABA-30FCF35CE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33ED3-C318-4FF5-BA4C-389AA808286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78609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F92A57A8-3D67-4216-B865-C21507B2EE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9ADF50C-EE0F-4065-841A-C86F53EE99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0121B05-8E31-4B3F-A80C-79A1B4B58A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4A477D-927A-4363-817C-14AD50191DAE}" type="datetimeFigureOut">
              <a:rPr lang="es-MX" smtClean="0"/>
              <a:t>30/04/2025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930961B-070A-4257-99FA-2E0164DBCB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CDB9860-BBDA-4892-96F8-1829A4402D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33ED3-C318-4FF5-BA4C-389AA808286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69991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D5994000-ED7E-47C9-AA7A-BFFB06371CF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22" t="31242" r="12111" b="29047"/>
          <a:stretch/>
        </p:blipFill>
        <p:spPr>
          <a:xfrm>
            <a:off x="7495309" y="393884"/>
            <a:ext cx="3906989" cy="1582329"/>
          </a:xfrm>
          <a:prstGeom prst="rect">
            <a:avLst/>
          </a:prstGeom>
        </p:spPr>
      </p:pic>
      <p:grpSp>
        <p:nvGrpSpPr>
          <p:cNvPr id="5" name="Grupo 4">
            <a:extLst>
              <a:ext uri="{FF2B5EF4-FFF2-40B4-BE49-F238E27FC236}">
                <a16:creationId xmlns:a16="http://schemas.microsoft.com/office/drawing/2014/main" id="{04590912-294E-43F7-8BA4-7C220A1E9FBD}"/>
              </a:ext>
            </a:extLst>
          </p:cNvPr>
          <p:cNvGrpSpPr/>
          <p:nvPr/>
        </p:nvGrpSpPr>
        <p:grpSpPr>
          <a:xfrm>
            <a:off x="607221" y="3132945"/>
            <a:ext cx="5868530" cy="2902507"/>
            <a:chOff x="607220" y="4114799"/>
            <a:chExt cx="6321425" cy="2336912"/>
          </a:xfrm>
        </p:grpSpPr>
        <p:sp>
          <p:nvSpPr>
            <p:cNvPr id="6" name="CuadroTexto 5">
              <a:extLst>
                <a:ext uri="{FF2B5EF4-FFF2-40B4-BE49-F238E27FC236}">
                  <a16:creationId xmlns:a16="http://schemas.microsoft.com/office/drawing/2014/main" id="{4100AB34-CA35-45B2-8E54-7D81C368A7B6}"/>
                </a:ext>
              </a:extLst>
            </p:cNvPr>
            <p:cNvSpPr txBox="1"/>
            <p:nvPr/>
          </p:nvSpPr>
          <p:spPr>
            <a:xfrm>
              <a:off x="849690" y="4353163"/>
              <a:ext cx="5837275" cy="11151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14411"/>
              <a:r>
                <a:rPr lang="es-MX" sz="2800" dirty="0">
                  <a:solidFill>
                    <a:prstClr val="white"/>
                  </a:solidFill>
                </a:rPr>
                <a:t>ESTADÍSTICAS SOBRE</a:t>
              </a:r>
            </a:p>
            <a:p>
              <a:pPr algn="ctr" defTabSz="914411"/>
              <a:r>
                <a:rPr lang="es-MX" sz="2800" dirty="0">
                  <a:solidFill>
                    <a:prstClr val="white"/>
                  </a:solidFill>
                </a:rPr>
                <a:t>EVALUACIONES LLEVADAS A CABO POR EL ICAI</a:t>
              </a:r>
            </a:p>
          </p:txBody>
        </p:sp>
        <p:sp>
          <p:nvSpPr>
            <p:cNvPr id="7" name="CuadroTexto 6">
              <a:extLst>
                <a:ext uri="{FF2B5EF4-FFF2-40B4-BE49-F238E27FC236}">
                  <a16:creationId xmlns:a16="http://schemas.microsoft.com/office/drawing/2014/main" id="{4C0D4072-6556-476D-BF02-37588441F164}"/>
                </a:ext>
              </a:extLst>
            </p:cNvPr>
            <p:cNvSpPr txBox="1"/>
            <p:nvPr/>
          </p:nvSpPr>
          <p:spPr>
            <a:xfrm>
              <a:off x="1014552" y="5485283"/>
              <a:ext cx="5458519" cy="9664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14411"/>
              <a:r>
                <a:rPr lang="es-MX" sz="3600" dirty="0">
                  <a:solidFill>
                    <a:prstClr val="white"/>
                  </a:solidFill>
                </a:rPr>
                <a:t>INFORMACIÓN PÚBLICA DE OFICIO</a:t>
              </a:r>
            </a:p>
          </p:txBody>
        </p:sp>
        <p:cxnSp>
          <p:nvCxnSpPr>
            <p:cNvPr id="8" name="Conector recto 7">
              <a:extLst>
                <a:ext uri="{FF2B5EF4-FFF2-40B4-BE49-F238E27FC236}">
                  <a16:creationId xmlns:a16="http://schemas.microsoft.com/office/drawing/2014/main" id="{6B5DE11E-340C-4067-8A1F-02E316422E1A}"/>
                </a:ext>
              </a:extLst>
            </p:cNvPr>
            <p:cNvCxnSpPr>
              <a:cxnSpLocks/>
            </p:cNvCxnSpPr>
            <p:nvPr/>
          </p:nvCxnSpPr>
          <p:spPr>
            <a:xfrm>
              <a:off x="607220" y="4133850"/>
              <a:ext cx="2878932" cy="0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ector recto 8">
              <a:extLst>
                <a:ext uri="{FF2B5EF4-FFF2-40B4-BE49-F238E27FC236}">
                  <a16:creationId xmlns:a16="http://schemas.microsoft.com/office/drawing/2014/main" id="{E90184B1-89E7-41ED-9789-AE2C8F0F7ABF}"/>
                </a:ext>
              </a:extLst>
            </p:cNvPr>
            <p:cNvCxnSpPr>
              <a:cxnSpLocks/>
            </p:cNvCxnSpPr>
            <p:nvPr/>
          </p:nvCxnSpPr>
          <p:spPr>
            <a:xfrm>
              <a:off x="607221" y="6087583"/>
              <a:ext cx="1010565" cy="0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ector recto 9">
              <a:extLst>
                <a:ext uri="{FF2B5EF4-FFF2-40B4-BE49-F238E27FC236}">
                  <a16:creationId xmlns:a16="http://schemas.microsoft.com/office/drawing/2014/main" id="{A7E26AC7-B282-4DFB-8768-F1F5B11D9B43}"/>
                </a:ext>
              </a:extLst>
            </p:cNvPr>
            <p:cNvCxnSpPr>
              <a:cxnSpLocks/>
            </p:cNvCxnSpPr>
            <p:nvPr/>
          </p:nvCxnSpPr>
          <p:spPr>
            <a:xfrm>
              <a:off x="635794" y="4114801"/>
              <a:ext cx="0" cy="1972782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ector recto 10">
              <a:extLst>
                <a:ext uri="{FF2B5EF4-FFF2-40B4-BE49-F238E27FC236}">
                  <a16:creationId xmlns:a16="http://schemas.microsoft.com/office/drawing/2014/main" id="{145EBB96-9DD3-43D2-B511-40631CF5DCA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049713" y="4133850"/>
              <a:ext cx="2878932" cy="0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ector recto 11">
              <a:extLst>
                <a:ext uri="{FF2B5EF4-FFF2-40B4-BE49-F238E27FC236}">
                  <a16:creationId xmlns:a16="http://schemas.microsoft.com/office/drawing/2014/main" id="{F74189ED-86D4-45D0-8010-2D460E9B6D2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750169" y="6087583"/>
              <a:ext cx="1178475" cy="0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ector recto 12">
              <a:extLst>
                <a:ext uri="{FF2B5EF4-FFF2-40B4-BE49-F238E27FC236}">
                  <a16:creationId xmlns:a16="http://schemas.microsoft.com/office/drawing/2014/main" id="{BD52566F-5977-4255-B43B-7345F44F9C44}"/>
                </a:ext>
              </a:extLst>
            </p:cNvPr>
            <p:cNvCxnSpPr>
              <a:cxnSpLocks/>
            </p:cNvCxnSpPr>
            <p:nvPr/>
          </p:nvCxnSpPr>
          <p:spPr>
            <a:xfrm>
              <a:off x="6900860" y="4114799"/>
              <a:ext cx="0" cy="1997870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0935867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5">
            <a:extLst>
              <a:ext uri="{FF2B5EF4-FFF2-40B4-BE49-F238E27FC236}">
                <a16:creationId xmlns:a16="http://schemas.microsoft.com/office/drawing/2014/main" id="{4F97737B-3FE5-4A22-AAED-09A3BB53A2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9575" y="331305"/>
            <a:ext cx="10892851" cy="351098"/>
          </a:xfrm>
        </p:spPr>
        <p:txBody>
          <a:bodyPr>
            <a:noAutofit/>
          </a:bodyPr>
          <a:lstStyle/>
          <a:p>
            <a:pPr algn="ctr"/>
            <a:r>
              <a:rPr lang="es-MX" sz="3000" dirty="0">
                <a:solidFill>
                  <a:srgbClr val="895991"/>
                </a:solidFill>
                <a:latin typeface="Opificio" panose="02000506020000020004" pitchFamily="2" charset="0"/>
              </a:rPr>
              <a:t>Cumplimiento en las evaluaciones del ICAI a la publicación de la Información Pública de Oficio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090960A1-77A2-4BB6-9A8E-4F816A39E7E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39154"/>
            <a:ext cx="12192000" cy="1318846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03F8CAF9-515A-4DE8-B92E-9401877D413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3469" y="5887543"/>
            <a:ext cx="2432057" cy="837936"/>
          </a:xfrm>
          <a:prstGeom prst="rect">
            <a:avLst/>
          </a:prstGeom>
        </p:spPr>
      </p:pic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id="{75810A8C-F1F7-4600-9905-4949327D57C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90835686"/>
              </p:ext>
            </p:extLst>
          </p:nvPr>
        </p:nvGraphicFramePr>
        <p:xfrm>
          <a:off x="826957" y="1049970"/>
          <a:ext cx="10538085" cy="47050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pSp>
        <p:nvGrpSpPr>
          <p:cNvPr id="9" name="Grupo 8">
            <a:extLst>
              <a:ext uri="{FF2B5EF4-FFF2-40B4-BE49-F238E27FC236}">
                <a16:creationId xmlns:a16="http://schemas.microsoft.com/office/drawing/2014/main" id="{9838F6FF-803B-4CD6-B118-714A3483116A}"/>
              </a:ext>
            </a:extLst>
          </p:cNvPr>
          <p:cNvGrpSpPr/>
          <p:nvPr/>
        </p:nvGrpSpPr>
        <p:grpSpPr>
          <a:xfrm>
            <a:off x="-1" y="5257800"/>
            <a:ext cx="3825543" cy="1539246"/>
            <a:chOff x="7820286" y="920574"/>
            <a:chExt cx="2735928" cy="993347"/>
          </a:xfrm>
        </p:grpSpPr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id="{AC8562EF-99A8-45DB-AC01-E60B6E470128}"/>
                </a:ext>
              </a:extLst>
            </p:cNvPr>
            <p:cNvSpPr/>
            <p:nvPr/>
          </p:nvSpPr>
          <p:spPr>
            <a:xfrm>
              <a:off x="7820286" y="920574"/>
              <a:ext cx="2347559" cy="41710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bg2">
                      <a:lumMod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 dirty="0">
                  <a:solidFill>
                    <a:srgbClr val="6F0579"/>
                  </a:solidFill>
                </a:rPr>
                <a:t>30 de abril de 2025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Periodo que se informa: </a:t>
              </a:r>
              <a:r>
                <a:rPr lang="es-MX" sz="1200" b="1" dirty="0">
                  <a:solidFill>
                    <a:srgbClr val="6F0579"/>
                  </a:solidFill>
                </a:rPr>
                <a:t>01 al 30 de abril de 2025</a:t>
              </a:r>
            </a:p>
          </p:txBody>
        </p:sp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E28E45B3-F863-4269-9285-40CEB9B582D9}"/>
                </a:ext>
              </a:extLst>
            </p:cNvPr>
            <p:cNvSpPr/>
            <p:nvPr/>
          </p:nvSpPr>
          <p:spPr>
            <a:xfrm>
              <a:off x="7820287" y="1256630"/>
              <a:ext cx="2735927" cy="65729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bg2">
                      <a:lumMod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200" dirty="0"/>
                <a:t> </a:t>
              </a:r>
              <a:r>
                <a:rPr lang="es-MX" sz="1200" b="1" dirty="0">
                  <a:solidFill>
                    <a:schemeClr val="accent1">
                      <a:lumMod val="50000"/>
                    </a:schemeClr>
                  </a:solidFill>
                </a:rPr>
                <a:t>Licda. Erika Georgina Oyervides González</a:t>
              </a:r>
            </a:p>
            <a:p>
              <a:r>
                <a:rPr lang="es-MX" sz="1200" dirty="0">
                  <a:solidFill>
                    <a:schemeClr val="bg2">
                      <a:lumMod val="50000"/>
                    </a:schemeClr>
                  </a:solidFill>
                </a:rPr>
                <a:t>Titular de la Unidad Técnica de Transparencia y Acceso a la Información Pública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2574919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1998</TotalTime>
  <Words>83</Words>
  <Application>Microsoft Office PowerPoint</Application>
  <PresentationFormat>Panorámica</PresentationFormat>
  <Paragraphs>11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Opificio</vt:lpstr>
      <vt:lpstr>Tema de Office</vt:lpstr>
      <vt:lpstr>Presentación de PowerPoint</vt:lpstr>
      <vt:lpstr>Cumplimiento en las evaluaciones del ICAI a la publicación de la Información Pública de Oficio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iec</dc:creator>
  <cp:lastModifiedBy>Yolanda Medrano</cp:lastModifiedBy>
  <cp:revision>157</cp:revision>
  <cp:lastPrinted>2020-07-15T22:57:50Z</cp:lastPrinted>
  <dcterms:created xsi:type="dcterms:W3CDTF">2018-06-18T15:30:34Z</dcterms:created>
  <dcterms:modified xsi:type="dcterms:W3CDTF">2025-04-30T19:46:55Z</dcterms:modified>
</cp:coreProperties>
</file>